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Architects Daughter"/>
      <p:regular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ArchitectsDaughter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9e3dee6885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9e3dee6885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ca4ef0307b_0_2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ca4ef0307b_0_2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ca4ef0307b_0_2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ca4ef0307b_0_2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11700" y="13250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Ways we learn</a:t>
            </a:r>
            <a:endParaRPr sz="2800">
              <a:solidFill>
                <a:srgbClr val="FFFF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311850" y="814425"/>
            <a:ext cx="8520600" cy="4062600"/>
          </a:xfrm>
          <a:prstGeom prst="rect">
            <a:avLst/>
          </a:prstGeom>
          <a:noFill/>
          <a:ln cap="flat" cmpd="sng" w="76200">
            <a:solidFill>
              <a:srgbClr val="FFFFFF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394200" y="850100"/>
            <a:ext cx="4177800" cy="1929000"/>
          </a:xfrm>
          <a:prstGeom prst="rect">
            <a:avLst/>
          </a:prstGeom>
          <a:solidFill>
            <a:srgbClr val="EA9999"/>
          </a:solidFill>
          <a:ln cap="flat" cmpd="sng" w="9525">
            <a:solidFill>
              <a:srgbClr val="EA99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 u="sng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Independently</a:t>
            </a:r>
            <a:endParaRPr b="1" sz="1500" u="sng">
              <a:solidFill>
                <a:schemeClr val="lt1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You will work solo.</a:t>
            </a:r>
            <a:endParaRPr i="1" sz="1500">
              <a:solidFill>
                <a:schemeClr val="lt1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Zero noise level. Earbuds allowed.</a:t>
            </a:r>
            <a:endParaRPr i="1" sz="1500">
              <a:solidFill>
                <a:schemeClr val="lt1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Stay on task., usually due by  end of class period.</a:t>
            </a:r>
            <a:endParaRPr i="1" sz="1500">
              <a:solidFill>
                <a:schemeClr val="lt1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Raise hand for help.</a:t>
            </a:r>
            <a:endParaRPr i="1" sz="1500">
              <a:solidFill>
                <a:schemeClr val="lt1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2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4572000" y="850100"/>
            <a:ext cx="4177800" cy="1929000"/>
          </a:xfrm>
          <a:prstGeom prst="rect">
            <a:avLst/>
          </a:prstGeom>
          <a:solidFill>
            <a:srgbClr val="FFD41D"/>
          </a:solidFill>
          <a:ln cap="flat" cmpd="sng" w="9525">
            <a:solidFill>
              <a:srgbClr val="FFD41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 u="sng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Pairs</a:t>
            </a:r>
            <a:endParaRPr b="1" sz="1500" u="sng">
              <a:solidFill>
                <a:schemeClr val="lt1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You will work with one person..</a:t>
            </a:r>
            <a:endParaRPr i="1" sz="1500">
              <a:solidFill>
                <a:schemeClr val="lt1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Spy talk / Secret whispers voice.</a:t>
            </a:r>
            <a:endParaRPr i="1" sz="1500">
              <a:solidFill>
                <a:schemeClr val="lt1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Take turns in sharing ideas.</a:t>
            </a:r>
            <a:endParaRPr i="1" sz="1500">
              <a:solidFill>
                <a:schemeClr val="lt1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While one person talks, the other one listens.</a:t>
            </a:r>
            <a:endParaRPr i="1" sz="1500">
              <a:solidFill>
                <a:schemeClr val="lt1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Hold each other accountable.</a:t>
            </a:r>
            <a:endParaRPr i="1" sz="1500">
              <a:solidFill>
                <a:schemeClr val="lt1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RESPECT each other’s ideas.</a:t>
            </a:r>
            <a:endParaRPr i="1" sz="1500">
              <a:solidFill>
                <a:schemeClr val="lt1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394200" y="2896100"/>
            <a:ext cx="4177800" cy="19011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rgbClr val="93C47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 u="sng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Group Work</a:t>
            </a:r>
            <a:endParaRPr b="1" sz="1500" u="sng">
              <a:solidFill>
                <a:schemeClr val="lt1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You will work with 3-5 </a:t>
            </a:r>
            <a:r>
              <a:rPr i="1" lang="en" sz="15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people</a:t>
            </a:r>
            <a:r>
              <a:rPr i="1" lang="en" sz="15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.</a:t>
            </a:r>
            <a:endParaRPr i="1" sz="1500">
              <a:solidFill>
                <a:schemeClr val="lt1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Low flow voices, no louder than a 3.</a:t>
            </a:r>
            <a:endParaRPr i="1" sz="1500">
              <a:solidFill>
                <a:schemeClr val="lt1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Every person gets a chance to share their idea.</a:t>
            </a:r>
            <a:endParaRPr i="1" sz="1500">
              <a:solidFill>
                <a:schemeClr val="lt1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RESPECT each other’s ideas.</a:t>
            </a:r>
            <a:endParaRPr i="1" sz="1500">
              <a:solidFill>
                <a:schemeClr val="lt1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Work together for final answer.</a:t>
            </a:r>
            <a:endParaRPr i="1" sz="1500">
              <a:solidFill>
                <a:schemeClr val="lt1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Fulfill your role.</a:t>
            </a:r>
            <a:endParaRPr i="1" sz="1500">
              <a:solidFill>
                <a:schemeClr val="lt1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2"/>
              </a:solidFill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4572000" y="2896100"/>
            <a:ext cx="4177800" cy="1901100"/>
          </a:xfrm>
          <a:prstGeom prst="rect">
            <a:avLst/>
          </a:prstGeom>
          <a:solidFill>
            <a:srgbClr val="4A86E8"/>
          </a:solidFill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 u="sng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Whole Group</a:t>
            </a:r>
            <a:endParaRPr b="1" sz="1500" u="sng">
              <a:solidFill>
                <a:schemeClr val="lt1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Normal voice level.</a:t>
            </a:r>
            <a:endParaRPr i="1" sz="1500">
              <a:solidFill>
                <a:schemeClr val="lt1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Participate in discussion.</a:t>
            </a:r>
            <a:endParaRPr i="1" sz="1500">
              <a:solidFill>
                <a:schemeClr val="lt1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Share your ideas.</a:t>
            </a:r>
            <a:endParaRPr i="1" sz="1500">
              <a:solidFill>
                <a:schemeClr val="lt1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RESPECT each other’s ideas.</a:t>
            </a:r>
            <a:endParaRPr i="1" sz="1500">
              <a:solidFill>
                <a:schemeClr val="lt1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Listen to others.</a:t>
            </a:r>
            <a:endParaRPr i="1" sz="1500">
              <a:solidFill>
                <a:schemeClr val="lt1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Raise your hand to speak.</a:t>
            </a:r>
            <a:endParaRPr i="1" sz="1500">
              <a:solidFill>
                <a:schemeClr val="lt1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/>
        </p:nvSpPr>
        <p:spPr>
          <a:xfrm>
            <a:off x="311700" y="13250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Don’t Agree?</a:t>
            </a:r>
            <a:endParaRPr sz="2800">
              <a:solidFill>
                <a:srgbClr val="FFFF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311850" y="814425"/>
            <a:ext cx="8520600" cy="4062600"/>
          </a:xfrm>
          <a:prstGeom prst="rect">
            <a:avLst/>
          </a:prstGeom>
          <a:noFill/>
          <a:ln cap="flat" cmpd="sng" w="76200">
            <a:solidFill>
              <a:srgbClr val="FFFFFF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pic>
        <p:nvPicPr>
          <p:cNvPr id="66" name="Google Shape;6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36026" y="2578125"/>
            <a:ext cx="2058925" cy="2058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613669">
            <a:off x="6819501" y="2814203"/>
            <a:ext cx="1958423" cy="1958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-1404042">
            <a:off x="648775" y="1042125"/>
            <a:ext cx="2139901" cy="21399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845450" y="1017512"/>
            <a:ext cx="2058926" cy="2058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/>
          <p:nvPr/>
        </p:nvSpPr>
        <p:spPr>
          <a:xfrm>
            <a:off x="311850" y="3929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How to </a:t>
            </a:r>
            <a:r>
              <a:rPr lang="en" sz="2800" u="sng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Disagree </a:t>
            </a:r>
            <a:r>
              <a:rPr lang="en" sz="280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NICELY?</a:t>
            </a:r>
            <a:endParaRPr sz="2800">
              <a:solidFill>
                <a:srgbClr val="FFFF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75" name="Google Shape;75;p15"/>
          <p:cNvSpPr txBox="1"/>
          <p:nvPr/>
        </p:nvSpPr>
        <p:spPr>
          <a:xfrm>
            <a:off x="311850" y="1153000"/>
            <a:ext cx="8520600" cy="3723900"/>
          </a:xfrm>
          <a:prstGeom prst="rect">
            <a:avLst/>
          </a:prstGeom>
          <a:noFill/>
          <a:ln cap="flat" cmpd="sng" w="76200">
            <a:solidFill>
              <a:srgbClr val="FFFFFF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76" name="Google Shape;76;p15"/>
          <p:cNvSpPr txBox="1"/>
          <p:nvPr/>
        </p:nvSpPr>
        <p:spPr>
          <a:xfrm>
            <a:off x="394200" y="1413425"/>
            <a:ext cx="8281800" cy="31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chitects Daughter"/>
              <a:buChar char="➔"/>
            </a:pPr>
            <a:r>
              <a:rPr lang="en" sz="18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“That’s a good idea. Another idea could be __________.”</a:t>
            </a:r>
            <a:endParaRPr sz="1800">
              <a:solidFill>
                <a:schemeClr val="lt1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chitects Daughter"/>
              <a:buChar char="➔"/>
            </a:pPr>
            <a:r>
              <a:rPr lang="en" sz="18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“I’m not sure I agree.  Maybe __________.”</a:t>
            </a:r>
            <a:endParaRPr sz="1800">
              <a:solidFill>
                <a:schemeClr val="lt1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chitects Daughter"/>
              <a:buChar char="➔"/>
            </a:pPr>
            <a:r>
              <a:rPr lang="en" sz="18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“I disagree. I believe __________ because __________.”</a:t>
            </a:r>
            <a:endParaRPr sz="1800">
              <a:solidFill>
                <a:schemeClr val="lt1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chitects Daughter"/>
              <a:buChar char="➔"/>
            </a:pPr>
            <a:r>
              <a:rPr lang="en" sz="18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“Has anyone thought about _________.”</a:t>
            </a:r>
            <a:endParaRPr sz="1800">
              <a:solidFill>
                <a:schemeClr val="lt1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chitects Daughter"/>
              <a:buChar char="➔"/>
            </a:pPr>
            <a:r>
              <a:rPr lang="en" sz="18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“Let’s look at it from this point of view… _________.”</a:t>
            </a:r>
            <a:endParaRPr sz="1800">
              <a:solidFill>
                <a:schemeClr val="lt1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